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2" r:id="rId3"/>
    <p:sldId id="272" r:id="rId4"/>
    <p:sldId id="263" r:id="rId5"/>
    <p:sldId id="277" r:id="rId6"/>
    <p:sldId id="278" r:id="rId7"/>
    <p:sldId id="273" r:id="rId8"/>
    <p:sldId id="274" r:id="rId9"/>
    <p:sldId id="281" r:id="rId10"/>
    <p:sldId id="282" r:id="rId11"/>
    <p:sldId id="267" r:id="rId12"/>
    <p:sldId id="266" r:id="rId13"/>
    <p:sldId id="279" r:id="rId14"/>
    <p:sldId id="280" r:id="rId15"/>
    <p:sldId id="265" r:id="rId16"/>
    <p:sldId id="269" r:id="rId17"/>
  </p:sldIdLst>
  <p:sldSz cx="12192000" cy="6858000"/>
  <p:notesSz cx="7023100" cy="93091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41"/>
    <a:srgbClr val="D900DB"/>
    <a:srgbClr val="0082B2"/>
    <a:srgbClr val="5095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94"/>
    <p:restoredTop sz="94655"/>
  </p:normalViewPr>
  <p:slideViewPr>
    <p:cSldViewPr snapToGrid="0">
      <p:cViewPr varScale="1">
        <p:scale>
          <a:sx n="94" d="100"/>
          <a:sy n="94" d="100"/>
        </p:scale>
        <p:origin x="544" y="184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31E2B0-E10F-1F4E-9651-161F90078172}" type="datetimeFigureOut">
              <a:rPr lang="en-US"/>
              <a:pPr>
                <a:defRPr/>
              </a:pPr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B2043A7-716B-334D-9402-58DF2EA26E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A3DD3B83-9496-6D4B-9500-D8C15C1CB88D}" type="datetimeFigureOut">
              <a:rPr lang="en-US" altLang="en-US"/>
              <a:pPr>
                <a:defRPr/>
              </a:pPr>
              <a:t>9/5/17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56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28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00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7213" algn="l" defTabSz="455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5695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34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7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13" algn="l" defTabSz="45713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6070" indent="9525">
              <a:buChar char="•"/>
            </a:pPr>
            <a:r>
              <a:rPr lang="en-US" dirty="0"/>
              <a:t>Supervised learning is not applicable due to the absence of manually annotated data(rising stars) for this task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572EA7-EFD1-1F4E-A980-0E5B9C15E29D}" type="slidenum">
              <a:rPr lang="en-US" altLang="en-US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717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Slide_1_Tex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Internal_logo_widescr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9" r="41936" b="13101"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IBM_logo_bl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038850"/>
            <a:ext cx="812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493713"/>
            <a:ext cx="32956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29512"/>
            <a:ext cx="6705600" cy="1471837"/>
          </a:xfrm>
        </p:spPr>
        <p:txBody>
          <a:bodyPr lIns="91427" tIns="45714" rIns="91427" bIns="45714" anchor="b"/>
          <a:lstStyle>
            <a:lvl1pPr>
              <a:lnSpc>
                <a:spcPct val="90000"/>
              </a:lnSpc>
              <a:defRPr sz="5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886835"/>
            <a:ext cx="6705600" cy="1750979"/>
          </a:xfrm>
        </p:spPr>
        <p:txBody>
          <a:bodyPr lIns="91427" tIns="45714" rIns="91427" bIns="45714"/>
          <a:lstStyle>
            <a:lvl1pPr marL="0" indent="0">
              <a:buFontTx/>
              <a:buNone/>
              <a:defRPr sz="2400" b="1">
                <a:solidFill>
                  <a:srgbClr val="00B2F2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01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86833"/>
            <a:ext cx="10972800" cy="607980"/>
          </a:xfrm>
        </p:spPr>
        <p:txBody>
          <a:bodyPr lIns="91427" tIns="45714" rIns="91427" bIns="45714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609600" y="1601893"/>
            <a:ext cx="10972800" cy="4567770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 marL="608955" indent="-304477">
              <a:buFont typeface="Arial" pitchFamily="34" charset="0"/>
              <a:buChar char="−"/>
              <a:defRPr sz="2400"/>
            </a:lvl2pPr>
            <a:lvl3pPr marL="913432">
              <a:buFont typeface="Arial" pitchFamily="34" charset="0"/>
              <a:buChar char="−"/>
              <a:defRPr sz="2100"/>
            </a:lvl3pPr>
            <a:lvl4pPr marL="1217910">
              <a:buFont typeface="Arial" pitchFamily="34" charset="0"/>
              <a:buChar char="−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06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280"/>
            <a:ext cx="5386917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280"/>
            <a:ext cx="5389033" cy="638642"/>
          </a:xfrm>
        </p:spPr>
        <p:txBody>
          <a:bodyPr lIns="91427" tIns="45714" rIns="91427" bIns="45714" anchor="ctr"/>
          <a:lstStyle>
            <a:lvl1pPr marL="0" indent="0">
              <a:buNone/>
              <a:defRPr sz="2700" b="1"/>
            </a:lvl1pPr>
            <a:lvl2pPr marL="608955" indent="0">
              <a:buNone/>
              <a:defRPr sz="2700" b="1"/>
            </a:lvl2pPr>
            <a:lvl3pPr marL="1217910" indent="0">
              <a:buNone/>
              <a:defRPr sz="2400" b="1"/>
            </a:lvl3pPr>
            <a:lvl4pPr marL="1826864" indent="0">
              <a:buNone/>
              <a:defRPr sz="2100" b="1"/>
            </a:lvl4pPr>
            <a:lvl5pPr marL="2435819" indent="0">
              <a:buNone/>
              <a:defRPr sz="2100" b="1"/>
            </a:lvl5pPr>
            <a:lvl6pPr marL="3044775" indent="0">
              <a:buNone/>
              <a:defRPr sz="2100" b="1"/>
            </a:lvl6pPr>
            <a:lvl7pPr marL="3653730" indent="0">
              <a:buNone/>
              <a:defRPr sz="2100" b="1"/>
            </a:lvl7pPr>
            <a:lvl8pPr marL="4262684" indent="0">
              <a:buNone/>
              <a:defRPr sz="2100" b="1"/>
            </a:lvl8pPr>
            <a:lvl9pPr marL="4871639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2"/>
          </p:nvPr>
        </p:nvSpPr>
        <p:spPr>
          <a:xfrm>
            <a:off x="6197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609600" y="2210930"/>
            <a:ext cx="5384800" cy="3958735"/>
          </a:xfrm>
        </p:spPr>
        <p:txBody>
          <a:bodyPr lIns="91427" tIns="45714" rIns="91427" bIns="45714"/>
          <a:lstStyle>
            <a:lvl1pPr>
              <a:buFont typeface="Arial" pitchFamily="34" charset="0"/>
              <a:buChar char="•"/>
              <a:defRPr/>
            </a:lvl1pPr>
            <a:lvl2pPr>
              <a:buFont typeface="Arial" pitchFamily="34" charset="0"/>
              <a:buChar char="•"/>
              <a:defRPr sz="2400"/>
            </a:lvl2pPr>
            <a:lvl3pPr>
              <a:buFont typeface="Arial" pitchFamily="34" charset="0"/>
              <a:buChar char="•"/>
              <a:defRPr sz="2100"/>
            </a:lvl3pPr>
            <a:lvl4pPr>
              <a:buFont typeface="Arial" pitchFamily="34" charset="0"/>
              <a:buChar char="•"/>
              <a:defRPr sz="19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90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0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83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89717" y="4800388"/>
            <a:ext cx="7315200" cy="566742"/>
          </a:xfrm>
        </p:spPr>
        <p:txBody>
          <a:bodyPr lIns="91427" tIns="45714" rIns="91427" bIns="45714"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269"/>
            <a:ext cx="7315200" cy="411522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4300"/>
            </a:lvl1pPr>
            <a:lvl2pPr marL="608955" indent="0">
              <a:buNone/>
              <a:defRPr sz="3700"/>
            </a:lvl2pPr>
            <a:lvl3pPr marL="1217910" indent="0">
              <a:buNone/>
              <a:defRPr sz="3200"/>
            </a:lvl3pPr>
            <a:lvl4pPr marL="1826864" indent="0">
              <a:buNone/>
              <a:defRPr sz="2700"/>
            </a:lvl4pPr>
            <a:lvl5pPr marL="2435819" indent="0">
              <a:buNone/>
              <a:defRPr sz="2700"/>
            </a:lvl5pPr>
            <a:lvl6pPr marL="3044775" indent="0">
              <a:buNone/>
              <a:defRPr sz="2700"/>
            </a:lvl6pPr>
            <a:lvl7pPr marL="3653730" indent="0">
              <a:buNone/>
              <a:defRPr sz="2700"/>
            </a:lvl7pPr>
            <a:lvl8pPr marL="4262684" indent="0">
              <a:buNone/>
              <a:defRPr sz="2700"/>
            </a:lvl8pPr>
            <a:lvl9pPr marL="4871639" indent="0">
              <a:buNone/>
              <a:defRPr sz="27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131"/>
            <a:ext cx="7315200" cy="805705"/>
          </a:xfrm>
        </p:spPr>
        <p:txBody>
          <a:bodyPr lIns="91427" tIns="45714" rIns="91427" bIns="45714"/>
          <a:lstStyle>
            <a:lvl1pPr marL="0" indent="0">
              <a:buNone/>
              <a:defRPr sz="1900"/>
            </a:lvl1pPr>
            <a:lvl2pPr marL="608955" indent="0">
              <a:buNone/>
              <a:defRPr sz="1600"/>
            </a:lvl2pPr>
            <a:lvl3pPr marL="1217910" indent="0">
              <a:buNone/>
              <a:defRPr sz="1300"/>
            </a:lvl3pPr>
            <a:lvl4pPr marL="1826864" indent="0">
              <a:buNone/>
              <a:defRPr sz="1200"/>
            </a:lvl4pPr>
            <a:lvl5pPr marL="2435819" indent="0">
              <a:buNone/>
              <a:defRPr sz="1200"/>
            </a:lvl5pPr>
            <a:lvl6pPr marL="3044775" indent="0">
              <a:buNone/>
              <a:defRPr sz="1200"/>
            </a:lvl6pPr>
            <a:lvl7pPr marL="3653730" indent="0">
              <a:buNone/>
              <a:defRPr sz="1200"/>
            </a:lvl7pPr>
            <a:lvl8pPr marL="4262684" indent="0">
              <a:buNone/>
              <a:defRPr sz="1200"/>
            </a:lvl8pPr>
            <a:lvl9pPr marL="4871639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1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04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9"/>
          <p:cNvSpPr>
            <a:spLocks noChangeShapeType="1"/>
          </p:cNvSpPr>
          <p:nvPr/>
        </p:nvSpPr>
        <p:spPr bwMode="auto">
          <a:xfrm>
            <a:off x="617538" y="458788"/>
            <a:ext cx="1107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7" tIns="45714" rIns="91427" bIns="45714"/>
          <a:lstStyle/>
          <a:p>
            <a:endParaRPr lang="en-US"/>
          </a:p>
        </p:txBody>
      </p:sp>
      <p:pic>
        <p:nvPicPr>
          <p:cNvPr id="1027" name="Picture 8" descr="IBM_logo_blu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400" y="153988"/>
            <a:ext cx="62230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609600" y="6530975"/>
            <a:ext cx="4470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100">
                <a:solidFill>
                  <a:srgbClr val="004266"/>
                </a:solidFill>
                <a:ea typeface="ヒラギノ角ゴ Pro W3" charset="-128"/>
              </a:rPr>
              <a:t>© IBM 2016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8583613" y="6596063"/>
            <a:ext cx="33575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4" rIns="91427" bIns="45714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defRPr/>
            </a:pPr>
            <a:fld id="{5CCCC178-2644-1948-9E4F-8AE4A97C3128}" type="slidenum">
              <a:rPr lang="en-US" altLang="en-US" sz="1300" smtClean="0">
                <a:solidFill>
                  <a:srgbClr val="004266"/>
                </a:solidFill>
                <a:ea typeface="ヒラギノ角ゴ Pro W3" charset="-128"/>
              </a:rPr>
              <a:pPr algn="r" eaLnBrk="1" hangingPunct="1">
                <a:defRPr/>
              </a:pPr>
              <a:t>‹#›</a:t>
            </a:fld>
            <a:endParaRPr lang="en-US" altLang="en-US" sz="1300">
              <a:solidFill>
                <a:srgbClr val="004266"/>
              </a:solidFill>
              <a:ea typeface="ヒラギノ角ゴ Pro W3" charset="-128"/>
            </a:endParaRPr>
          </a:p>
        </p:txBody>
      </p:sp>
      <p:pic>
        <p:nvPicPr>
          <p:cNvPr id="1030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188913"/>
            <a:ext cx="223520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  <a:ea typeface="MS PGothic" panose="020B0600070205080204" pitchFamily="34" charset="-128"/>
          <a:cs typeface="MS PGothic" charset="0"/>
        </a:defRPr>
      </a:lvl5pPr>
      <a:lvl6pPr marL="608955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6pPr>
      <a:lvl7pPr marL="1217910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7pPr>
      <a:lvl8pPr marL="1826864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8pPr>
      <a:lvl9pPr marL="2435819" algn="l" rtl="0" eaLnBrk="1" fontAlgn="base" hangingPunct="1">
        <a:spcBef>
          <a:spcPct val="0"/>
        </a:spcBef>
        <a:spcAft>
          <a:spcPct val="0"/>
        </a:spcAft>
        <a:defRPr sz="3700" b="1">
          <a:solidFill>
            <a:srgbClr val="004266"/>
          </a:solidFill>
          <a:latin typeface="Arial" pitchFamily="34" charset="0"/>
        </a:defRPr>
      </a:lvl9pPr>
    </p:titleStyle>
    <p:bodyStyle>
      <a:lvl1pPr marL="306388" indent="-306388" algn="l" rtl="0" eaLnBrk="0" fontAlgn="base" hangingPunct="0">
        <a:spcBef>
          <a:spcPct val="20000"/>
        </a:spcBef>
        <a:spcAft>
          <a:spcPct val="0"/>
        </a:spcAft>
        <a:buChar char="•"/>
        <a:defRPr sz="2700"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6064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rgbClr val="004266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9112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1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216025" indent="-30162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738438" indent="-301625" algn="l" rtl="0" eaLnBrk="0" fontAlgn="base" hangingPunct="0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334925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6pPr>
      <a:lvl7pPr marL="395820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7pPr>
      <a:lvl8pPr marL="4567162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8pPr>
      <a:lvl9pPr marL="5176117" indent="-304477" algn="l" rtl="0" eaLnBrk="1" fontAlgn="base" hangingPunct="1">
        <a:spcBef>
          <a:spcPct val="20000"/>
        </a:spcBef>
        <a:spcAft>
          <a:spcPct val="0"/>
        </a:spcAft>
        <a:buChar char="»"/>
        <a:defRPr sz="2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5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91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6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81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775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730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684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639" algn="l" defTabSz="1217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Subtitle 1"/>
          <p:cNvSpPr>
            <a:spLocks noGrp="1"/>
          </p:cNvSpPr>
          <p:nvPr>
            <p:ph type="subTitle" idx="1"/>
          </p:nvPr>
        </p:nvSpPr>
        <p:spPr bwMode="auto">
          <a:xfrm>
            <a:off x="496888" y="4992688"/>
            <a:ext cx="6705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>
                <a:ea typeface="MS PGothic" charset="-128"/>
                <a:cs typeface="Arial"/>
              </a:rPr>
              <a:t>Lin, </a:t>
            </a:r>
            <a:r>
              <a:rPr lang="en-US" altLang="en-US" sz="2000" dirty="0" err="1">
                <a:ea typeface="MS PGothic" charset="-128"/>
                <a:cs typeface="Arial"/>
              </a:rPr>
              <a:t>Yuchen</a:t>
            </a:r>
            <a:r>
              <a:rPr lang="en-US" altLang="en-US" sz="2000" dirty="0">
                <a:ea typeface="MS PGothic" charset="-128"/>
                <a:cs typeface="Arial"/>
              </a:rPr>
              <a:t>, </a:t>
            </a:r>
            <a:r>
              <a:rPr lang="en-US" altLang="en-US" sz="2000" dirty="0" err="1">
                <a:ea typeface="MS PGothic" charset="-128"/>
                <a:cs typeface="Arial"/>
              </a:rPr>
              <a:t>Chengxi</a:t>
            </a:r>
            <a:endParaRPr lang="en-US" altLang="en-US" sz="2000" dirty="0" err="1">
              <a:ea typeface="MS PGothic" charset="-128"/>
            </a:endParaRPr>
          </a:p>
          <a:p>
            <a:r>
              <a:rPr lang="en-US" altLang="en-US" sz="2000" dirty="0">
                <a:ea typeface="MS PGothic" charset="-128"/>
              </a:rPr>
              <a:t>Aug 22, 2017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7363" y="2971800"/>
            <a:ext cx="7613650" cy="1689100"/>
          </a:xfrm>
        </p:spPr>
        <p:txBody>
          <a:bodyPr lIns="91427" tIns="45714" rIns="91427" bIns="45714" anchor="b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300" b="1">
                <a:solidFill>
                  <a:srgbClr val="004266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  <a:ea typeface="MS PGothic" panose="020B0600070205080204" pitchFamily="34" charset="-128"/>
                <a:cs typeface="MS PGothic" charset="0"/>
              </a:defRPr>
            </a:lvl5pPr>
            <a:lvl6pPr marL="608955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6pPr>
            <a:lvl7pPr marL="1217910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7pPr>
            <a:lvl8pPr marL="1826864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8pPr>
            <a:lvl9pPr marL="2435819" algn="l" rtl="0" eaLnBrk="1" fontAlgn="base" hangingPunct="1">
              <a:spcBef>
                <a:spcPct val="0"/>
              </a:spcBef>
              <a:spcAft>
                <a:spcPct val="0"/>
              </a:spcAft>
              <a:defRPr sz="3700" b="1">
                <a:solidFill>
                  <a:srgbClr val="004266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r>
              <a:rPr lang="en-US" sz="3200" dirty="0"/>
              <a:t>Rising Star</a:t>
            </a:r>
            <a:r>
              <a:rPr lang="en-US" sz="3200" dirty="0">
                <a:latin typeface="Arial"/>
                <a:cs typeface="Arial"/>
              </a:rPr>
              <a:t> Update</a:t>
            </a:r>
            <a:endParaRPr lang="en-US" sz="3200" dirty="0">
              <a:solidFill>
                <a:schemeClr val="bg1">
                  <a:lumMod val="25000"/>
                </a:schemeClr>
              </a:solidFill>
              <a:latin typeface="Helvetica Neue Thin"/>
              <a:cs typeface="Helvetica Neue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6" t="9899" r="7727" b="6061"/>
          <a:stretch/>
        </p:blipFill>
        <p:spPr>
          <a:xfrm>
            <a:off x="96982" y="1094508"/>
            <a:ext cx="7924800" cy="57634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stats in early career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126044"/>
              </p:ext>
            </p:extLst>
          </p:nvPr>
        </p:nvGraphicFramePr>
        <p:xfrm>
          <a:off x="8300607" y="1456502"/>
          <a:ext cx="3779520" cy="4572002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90610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Years/3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count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98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94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94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83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62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mean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25.45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39.71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48.49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53.81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60.42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std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24.23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33.15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46.36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44.79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67.88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min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6.25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18.5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28.5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50%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21.5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37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39.5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45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39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r" fontAlgn="b"/>
                      <a:r>
                        <a:rPr lang="mr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75%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35.75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50.5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57.75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63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61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max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135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246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381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285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 charset="0"/>
                          <a:ea typeface="Courier" charset="0"/>
                          <a:cs typeface="Courier" charset="0"/>
                        </a:rPr>
                        <a:t>420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60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/>
              <a:t>Publication Journals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04825" y="1358900"/>
            <a:ext cx="73276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Top </a:t>
            </a:r>
            <a:r>
              <a:rPr lang="en-US" dirty="0">
                <a:cs typeface="Arial"/>
              </a:rPr>
              <a:t>20 journals account for 47.50% publications</a:t>
            </a:r>
            <a:endParaRPr lang="en-US" dirty="0"/>
          </a:p>
        </p:txBody>
      </p:sp>
      <p:pic>
        <p:nvPicPr>
          <p:cNvPr id="6" name="Picture 6" descr="Picture1.png"/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733425" y="1732711"/>
            <a:ext cx="100774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/>
              <a:t>Education Institution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400050" y="1205060"/>
            <a:ext cx="732764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Top </a:t>
            </a:r>
            <a:r>
              <a:rPr lang="en-US" dirty="0">
                <a:cs typeface="Arial"/>
              </a:rPr>
              <a:t>20 institutions account for 39.67% admissions</a:t>
            </a:r>
            <a:endParaRPr lang="en-US" dirty="0"/>
          </a:p>
        </p:txBody>
      </p:sp>
      <p:pic>
        <p:nvPicPr>
          <p:cNvPr id="7" name="Picture 7" descr="Picture2.png"/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714375" y="1657350"/>
            <a:ext cx="102012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3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39" y="1194813"/>
            <a:ext cx="8877521" cy="52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9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9" y="1194813"/>
            <a:ext cx="10982521" cy="52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12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citation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Why does citation information make sense</a:t>
            </a:r>
          </a:p>
          <a:p>
            <a:pPr lvl="1"/>
            <a:r>
              <a:rPr lang="en-US" dirty="0"/>
              <a:t>Demonstrate the impact of the work</a:t>
            </a:r>
          </a:p>
          <a:p>
            <a:pPr lvl="1"/>
            <a:r>
              <a:rPr lang="en-US" dirty="0"/>
              <a:t>Reveal coauthor network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Web scraping from Google Scholar</a:t>
            </a:r>
          </a:p>
          <a:p>
            <a:pPr lvl="1"/>
            <a:r>
              <a:rPr lang="en-US" dirty="0"/>
              <a:t>Scopus API</a:t>
            </a:r>
          </a:p>
          <a:p>
            <a:pPr lvl="1"/>
            <a:r>
              <a:rPr lang="en-US" dirty="0"/>
              <a:t>PubMed  </a:t>
            </a:r>
          </a:p>
          <a:p>
            <a:r>
              <a:rPr lang="en-US" dirty="0"/>
              <a:t>Tech 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0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 lIns="91427" tIns="45714" rIns="91427" bIns="45714" anchor="t"/>
          <a:lstStyle/>
          <a:p>
            <a:pPr marL="306070" indent="-306070"/>
            <a:r>
              <a:rPr lang="en-US" dirty="0">
                <a:cs typeface="Arial"/>
              </a:rPr>
              <a:t>Want 100 samples </a:t>
            </a:r>
          </a:p>
          <a:p>
            <a:pPr marL="306070" indent="-306070"/>
            <a:endParaRPr lang="en-US" dirty="0">
              <a:cs typeface="Arial"/>
            </a:endParaRPr>
          </a:p>
          <a:p>
            <a:pPr marL="306070" indent="-306070"/>
            <a:r>
              <a:rPr lang="en-US" dirty="0">
                <a:cs typeface="Arial"/>
              </a:rPr>
              <a:t>Feature engineering</a:t>
            </a:r>
          </a:p>
          <a:p>
            <a:pPr marL="306070" indent="-306070"/>
            <a:r>
              <a:rPr lang="en-US" dirty="0">
                <a:cs typeface="Arial"/>
              </a:rPr>
              <a:t>Build models</a:t>
            </a:r>
          </a:p>
          <a:p>
            <a:pPr marL="306070" indent="-306070"/>
            <a:r>
              <a:rPr lang="en-US" dirty="0">
                <a:cs typeface="Arial"/>
              </a:rPr>
              <a:t>Prediction and validation</a:t>
            </a:r>
          </a:p>
          <a:p>
            <a:pPr marL="306070" indent="-306070"/>
            <a:r>
              <a:rPr lang="en-US" dirty="0">
                <a:cs typeface="Arial"/>
              </a:rPr>
              <a:t>Citation(option)</a:t>
            </a:r>
          </a:p>
        </p:txBody>
      </p:sp>
      <p:pic>
        <p:nvPicPr>
          <p:cNvPr id="5" name="Picture 4" descr="Screen Shot 2017-08-21 at 2.37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1390650"/>
            <a:ext cx="5982650" cy="35854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8250" y="5019675"/>
            <a:ext cx="5774305" cy="6461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FIG: Four basic author’s evolution behavior over time (Tsatsaronis et al. 2011)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39250" y="1866900"/>
            <a:ext cx="2652964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Obtained</a:t>
            </a:r>
            <a:r>
              <a:rPr lang="en-US" dirty="0">
                <a:cs typeface="Arial"/>
              </a:rPr>
              <a:t> 100 samples</a:t>
            </a:r>
            <a:endParaRPr lang="en-US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9223708" y="3215022"/>
            <a:ext cx="2634916" cy="3683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Want</a:t>
            </a:r>
            <a:r>
              <a:rPr lang="en-US" dirty="0">
                <a:solidFill>
                  <a:srgbClr val="FF0000"/>
                </a:solidFill>
                <a:cs typeface="Arial"/>
              </a:rPr>
              <a:t> 100 samples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9010650" y="2647950"/>
            <a:ext cx="155575" cy="156410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0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 lIns="91427" tIns="45714" rIns="91427" bIns="45714" anchor="t"/>
          <a:lstStyle/>
          <a:p>
            <a:pPr marL="306070" indent="-306070"/>
            <a:r>
              <a:rPr lang="en-US" dirty="0"/>
              <a:t>Analyze the trends and patterns behind KOL</a:t>
            </a:r>
          </a:p>
          <a:p>
            <a:pPr marL="306070" indent="-306070"/>
            <a:r>
              <a:rPr lang="en-US" dirty="0"/>
              <a:t>Predict the probability of an individual to be KOL</a:t>
            </a:r>
            <a:endParaRPr lang="en-US" dirty="0"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</p:txBody>
      </p:sp>
      <p:pic>
        <p:nvPicPr>
          <p:cNvPr id="3" name="Picture 4" descr="Screen Shot 2017-08-21 at 2.37.2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32" y="2929803"/>
            <a:ext cx="5410558" cy="3239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145" y="6416977"/>
            <a:ext cx="1053171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Arial"/>
              </a:rPr>
              <a:t>FIG: Four basic author’s evolution behavior over time (Tsatsaronis et al. 2011)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259095" y="3078480"/>
            <a:ext cx="3657600" cy="2560320"/>
            <a:chOff x="8077200" y="3092335"/>
            <a:chExt cx="3657600" cy="256032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8077200" y="5652655"/>
              <a:ext cx="3657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6200000">
              <a:off x="6797040" y="4372495"/>
              <a:ext cx="2560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9795164" y="5805055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</a:rPr>
              <a:t>Production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>
                <a:spLocks noChangeAspect="1"/>
              </p:cNvSpPr>
              <p:nvPr/>
            </p:nvSpPr>
            <p:spPr>
              <a:xfrm>
                <a:off x="5968443" y="3163147"/>
                <a:ext cx="1915598" cy="457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𝛻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443" y="3163147"/>
                <a:ext cx="1915598" cy="4572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>
            <a:spLocks noChangeAspect="1"/>
          </p:cNvSpPr>
          <p:nvPr/>
        </p:nvSpPr>
        <p:spPr>
          <a:xfrm>
            <a:off x="9988441" y="4582328"/>
            <a:ext cx="328198" cy="32819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795164" y="508999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Well Established</a:t>
            </a:r>
            <a:endParaRPr lang="en-US" dirty="0"/>
          </a:p>
        </p:txBody>
      </p:sp>
      <p:sp>
        <p:nvSpPr>
          <p:cNvPr id="14" name="5-Point Star 13"/>
          <p:cNvSpPr/>
          <p:nvPr/>
        </p:nvSpPr>
        <p:spPr>
          <a:xfrm>
            <a:off x="9087895" y="3283527"/>
            <a:ext cx="443346" cy="443346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706395" y="3216516"/>
            <a:ext cx="147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Rising Stars</a:t>
            </a:r>
            <a:endParaRPr lang="en-US" dirty="0"/>
          </a:p>
        </p:txBody>
      </p:sp>
      <p:sp>
        <p:nvSpPr>
          <p:cNvPr id="16" name="Moon 15"/>
          <p:cNvSpPr/>
          <p:nvPr/>
        </p:nvSpPr>
        <p:spPr>
          <a:xfrm>
            <a:off x="8055329" y="4910526"/>
            <a:ext cx="277896" cy="555792"/>
          </a:xfrm>
          <a:prstGeom prst="mo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329895" y="441753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Declining Authors</a:t>
            </a:r>
          </a:p>
        </p:txBody>
      </p:sp>
    </p:spTree>
    <p:extLst>
      <p:ext uri="{BB962C8B-B14F-4D97-AF65-F5344CB8AC3E}">
        <p14:creationId xmlns:p14="http://schemas.microsoft.com/office/powerpoint/2010/main" val="1379984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State of 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76" y="1208236"/>
            <a:ext cx="5156200" cy="51689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52212" y="2201569"/>
            <a:ext cx="1884218" cy="2583419"/>
            <a:chOff x="5417128" y="2587648"/>
            <a:chExt cx="1884218" cy="2583419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417128" y="3885778"/>
              <a:ext cx="1884218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417128" y="2587648"/>
              <a:ext cx="1884218" cy="59906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417128" y="4571999"/>
              <a:ext cx="1884218" cy="59906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129295" y="51666"/>
            <a:ext cx="2852928" cy="6806334"/>
            <a:chOff x="8509613" y="28576"/>
            <a:chExt cx="2852928" cy="6806334"/>
          </a:xfrm>
        </p:grpSpPr>
        <p:pic>
          <p:nvPicPr>
            <p:cNvPr id="23" name="Picture 22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9613" y="28576"/>
              <a:ext cx="2852928" cy="2286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/>
            <a:srcRect l="13103" t="7473" r="9353" b="10893"/>
            <a:stretch/>
          </p:blipFill>
          <p:spPr>
            <a:xfrm>
              <a:off x="8509613" y="4582354"/>
              <a:ext cx="2852928" cy="22525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/>
            <a:srcRect r="22935"/>
            <a:stretch/>
          </p:blipFill>
          <p:spPr>
            <a:xfrm>
              <a:off x="8509613" y="2305436"/>
              <a:ext cx="2852928" cy="227570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/>
          <p:cNvSpPr txBox="1"/>
          <p:nvPr/>
        </p:nvSpPr>
        <p:spPr>
          <a:xfrm>
            <a:off x="10167954" y="848802"/>
            <a:ext cx="1485900" cy="73152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/>
              <a:t>PageRank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167953" y="3127519"/>
            <a:ext cx="1485900" cy="73152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/>
              <a:t>Supervised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167953" y="5547056"/>
            <a:ext cx="1485900" cy="731520"/>
          </a:xfrm>
          <a:prstGeom prst="rect">
            <a:avLst/>
          </a:prstGeom>
          <a:ln w="952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0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190376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>
          <a:xfrm>
            <a:off x="466725" y="1543050"/>
            <a:ext cx="10972800" cy="4567770"/>
          </a:xfrm>
        </p:spPr>
        <p:txBody>
          <a:bodyPr lIns="91427" tIns="45714" rIns="91427" bIns="45714" anchor="t"/>
          <a:lstStyle/>
          <a:p>
            <a:pPr marL="306070" indent="-306070"/>
            <a:r>
              <a:rPr lang="en-US" dirty="0">
                <a:solidFill>
                  <a:schemeClr val="tx1"/>
                </a:solidFill>
                <a:cs typeface="Arial"/>
              </a:rPr>
              <a:t>Absence of manually annotated data</a:t>
            </a:r>
            <a:endParaRPr lang="en-US" dirty="0"/>
          </a:p>
          <a:p>
            <a:pPr marL="306070" indent="-306070"/>
            <a:r>
              <a:rPr lang="en-US" dirty="0"/>
              <a:t>Unsupervised Learning: Clustering</a:t>
            </a:r>
            <a:endParaRPr dirty="0">
              <a:solidFill>
                <a:schemeClr val="tx1"/>
              </a:solidFill>
            </a:endParaRPr>
          </a:p>
          <a:p>
            <a:pPr marL="306070" indent="-306070"/>
            <a:endParaRPr lang="en-US" dirty="0"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  <a:p>
            <a:pPr marL="0" indent="0">
              <a:buNone/>
            </a:pPr>
            <a:r>
              <a:rPr lang="en-US" dirty="0">
                <a:cs typeface="Arial"/>
              </a:rPr>
              <a:t>3 steps:</a:t>
            </a:r>
          </a:p>
          <a:p>
            <a:pPr marL="306070" indent="-306070"/>
            <a:r>
              <a:rPr lang="en-US" dirty="0">
                <a:solidFill>
                  <a:schemeClr val="tx1"/>
                </a:solidFill>
                <a:cs typeface="Arial"/>
              </a:rPr>
              <a:t>Define features </a:t>
            </a:r>
          </a:p>
          <a:p>
            <a:pPr marL="306070" indent="-306070"/>
            <a:r>
              <a:rPr lang="en-US" dirty="0">
                <a:solidFill>
                  <a:schemeClr val="tx1"/>
                </a:solidFill>
                <a:cs typeface="Arial"/>
              </a:rPr>
              <a:t>Monitor</a:t>
            </a: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the evolution of features </a:t>
            </a:r>
            <a:endParaRPr lang="en-US" sz="1100">
              <a:solidFill>
                <a:schemeClr val="tx1"/>
              </a:solidFill>
              <a:latin typeface="Calibri"/>
            </a:endParaRPr>
          </a:p>
          <a:p>
            <a:pPr marL="306070" indent="-306070"/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Use these indices to cluster authors</a:t>
            </a:r>
            <a:r>
              <a:rPr lang="en-US" dirty="0">
                <a:solidFill>
                  <a:schemeClr val="tx1"/>
                </a:solidFill>
                <a:latin typeface="MS PGothic"/>
              </a:rPr>
              <a:t/>
            </a:r>
            <a:br>
              <a:rPr lang="en-US" dirty="0">
                <a:solidFill>
                  <a:schemeClr val="tx1"/>
                </a:solidFill>
                <a:latin typeface="MS PGothic"/>
              </a:rPr>
            </a:br>
            <a:r>
              <a:rPr lang="en-US" dirty="0">
                <a:solidFill>
                  <a:schemeClr val="tx1"/>
                </a:solidFill>
                <a:latin typeface="MS PGothic"/>
              </a:rPr>
              <a:t/>
            </a:r>
            <a:br>
              <a:rPr lang="en-US" dirty="0">
                <a:solidFill>
                  <a:schemeClr val="tx1"/>
                </a:solidFill>
                <a:latin typeface="MS PGothic"/>
              </a:rPr>
            </a:br>
            <a:endParaRPr lang="en-US" sz="1100">
              <a:solidFill>
                <a:schemeClr val="tx1"/>
              </a:solidFill>
              <a:latin typeface="Calibri"/>
              <a:cs typeface="Arial"/>
            </a:endParaRPr>
          </a:p>
          <a:p>
            <a:pPr marL="306070" indent="-306070"/>
            <a:endParaRPr lang="en-US" dirty="0">
              <a:cs typeface="Arial"/>
            </a:endParaRPr>
          </a:p>
        </p:txBody>
      </p:sp>
      <p:pic>
        <p:nvPicPr>
          <p:cNvPr id="4" name="Picture 4" descr="model-based-clustering-mclust-plot-ggplot2-factoextra-1.png"/>
          <p:cNvPicPr>
            <a:picLocks noChangeAspect="1"/>
          </p:cNvPicPr>
          <p:nvPr/>
        </p:nvPicPr>
        <p:blipFill rotWithShape="1">
          <a:blip r:embed="rId3"/>
          <a:srcRect l="9414" t="9027" r="19875" b="9591"/>
          <a:stretch/>
        </p:blipFill>
        <p:spPr>
          <a:xfrm flipH="1">
            <a:off x="6743700" y="539151"/>
            <a:ext cx="4880469" cy="521956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6703594" y="468059"/>
            <a:ext cx="12032" cy="52036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711183" y="5695950"/>
            <a:ext cx="5173579" cy="240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244587" y="58197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7AC0"/>
                </a:solidFill>
              </a:rPr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9650" y="63436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7AC0"/>
                </a:solidFill>
              </a:rPr>
              <a:t>Indices</a:t>
            </a:r>
            <a:endParaRPr lang="en-US" dirty="0">
              <a:solidFill>
                <a:srgbClr val="007AC0"/>
              </a:solidFill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5350" y="132020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Rising </a:t>
            </a:r>
            <a:r>
              <a:rPr lang="en-US" b="1" dirty="0">
                <a:solidFill>
                  <a:srgbClr val="FF0000"/>
                </a:solidFill>
                <a:cs typeface="Arial"/>
              </a:rPr>
              <a:t>stars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9121942" y="1691818"/>
            <a:ext cx="372979" cy="348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05625" y="44027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>
                <a:solidFill>
                  <a:srgbClr val="606060"/>
                </a:solidFill>
              </a:rPr>
              <a:t>KOL</a:t>
            </a:r>
            <a:endParaRPr lang="en-US" b="1" dirty="0">
              <a:solidFill>
                <a:srgbClr val="606060"/>
              </a:solidFill>
              <a:cs typeface="Arial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V="1">
            <a:off x="7648575" y="747395"/>
            <a:ext cx="372979" cy="34891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47028" y="24288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>
                <a:solidFill>
                  <a:srgbClr val="606060"/>
                </a:solidFill>
              </a:rPr>
              <a:t>Non-KOL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10610850" y="2733675"/>
            <a:ext cx="372979" cy="348915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14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 numCol="2"/>
          <a:lstStyle/>
          <a:p>
            <a:r>
              <a:rPr lang="en-US" dirty="0"/>
              <a:t>Original variables/features</a:t>
            </a:r>
          </a:p>
          <a:p>
            <a:pPr lvl="1"/>
            <a:r>
              <a:rPr lang="en-US" altLang="zh-CN" dirty="0"/>
              <a:t>13</a:t>
            </a:r>
            <a:r>
              <a:rPr lang="zh-CN" altLang="en-US" dirty="0"/>
              <a:t> </a:t>
            </a:r>
            <a:r>
              <a:rPr lang="en-US" altLang="zh-CN" dirty="0"/>
              <a:t>tables</a:t>
            </a:r>
          </a:p>
          <a:p>
            <a:pPr lvl="2"/>
            <a:r>
              <a:rPr lang="en-US" altLang="zh-CN" dirty="0"/>
              <a:t>Address</a:t>
            </a:r>
          </a:p>
          <a:p>
            <a:pPr lvl="2"/>
            <a:r>
              <a:rPr lang="en-US" altLang="zh-CN" dirty="0"/>
              <a:t>Affiliation</a:t>
            </a:r>
          </a:p>
          <a:p>
            <a:pPr lvl="2"/>
            <a:r>
              <a:rPr lang="en-US" altLang="zh-CN" dirty="0"/>
              <a:t>Events</a:t>
            </a:r>
          </a:p>
          <a:p>
            <a:pPr lvl="2"/>
            <a:r>
              <a:rPr lang="en-US" altLang="zh-CN" dirty="0"/>
              <a:t>Profile</a:t>
            </a:r>
          </a:p>
          <a:p>
            <a:pPr lvl="2"/>
            <a:r>
              <a:rPr lang="en-US" altLang="zh-CN" dirty="0"/>
              <a:t>Education</a:t>
            </a:r>
          </a:p>
          <a:p>
            <a:pPr lvl="2"/>
            <a:r>
              <a:rPr lang="en-US" altLang="zh-CN" dirty="0"/>
              <a:t>Press</a:t>
            </a:r>
          </a:p>
          <a:p>
            <a:pPr lvl="2"/>
            <a:r>
              <a:rPr lang="en-US" altLang="zh-CN" dirty="0"/>
              <a:t>Publication</a:t>
            </a:r>
          </a:p>
          <a:p>
            <a:pPr lvl="1"/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1559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2"/>
          </p:nvPr>
        </p:nvSpPr>
        <p:spPr/>
        <p:txBody>
          <a:bodyPr numCol="2"/>
          <a:lstStyle/>
          <a:p>
            <a:r>
              <a:rPr lang="en-US" dirty="0"/>
              <a:t>Derivative variables/features</a:t>
            </a:r>
          </a:p>
          <a:p>
            <a:pPr lvl="1"/>
            <a:r>
              <a:rPr lang="en-US" altLang="zh-CN" dirty="0"/>
              <a:t>HBE</a:t>
            </a:r>
            <a:r>
              <a:rPr lang="zh-CN" altLang="en-US" dirty="0"/>
              <a:t> </a:t>
            </a:r>
            <a:r>
              <a:rPr lang="en-US" altLang="zh-CN" dirty="0"/>
              <a:t>Universal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pPr lvl="1"/>
            <a:r>
              <a:rPr lang="en-US" altLang="zh-CN" dirty="0"/>
              <a:t>Publication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</a:p>
          <a:p>
            <a:pPr lvl="1"/>
            <a:r>
              <a:rPr lang="en-US" altLang="zh-CN" dirty="0"/>
              <a:t>Article</a:t>
            </a:r>
            <a:r>
              <a:rPr lang="zh-CN" altLang="en-US" dirty="0"/>
              <a:t> </a:t>
            </a:r>
            <a:r>
              <a:rPr lang="en-US" altLang="zh-CN" dirty="0"/>
              <a:t>Title</a:t>
            </a:r>
          </a:p>
          <a:p>
            <a:pPr lvl="1"/>
            <a:r>
              <a:rPr lang="en-US" altLang="zh-CN" dirty="0"/>
              <a:t>Journal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</a:p>
          <a:p>
            <a:pPr lvl="1"/>
            <a:r>
              <a:rPr lang="en-US" altLang="zh-CN" dirty="0"/>
              <a:t>Journal</a:t>
            </a:r>
            <a:r>
              <a:rPr lang="zh-CN" altLang="en-US" dirty="0"/>
              <a:t> </a:t>
            </a:r>
            <a:r>
              <a:rPr lang="en-US" altLang="zh-CN" dirty="0"/>
              <a:t>H-index</a:t>
            </a:r>
          </a:p>
          <a:p>
            <a:pPr lvl="1"/>
            <a:r>
              <a:rPr lang="en-US" altLang="zh-CN" dirty="0"/>
              <a:t>Position</a:t>
            </a:r>
          </a:p>
          <a:p>
            <a:pPr lvl="1"/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45291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tate distribution2.png"/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t="4010" r="6359"/>
          <a:stretch/>
        </p:blipFill>
        <p:spPr>
          <a:xfrm>
            <a:off x="-263236" y="-96982"/>
            <a:ext cx="12718472" cy="7201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27" tIns="45714" rIns="91427" bIns="45714" anchor="t"/>
          <a:lstStyle/>
          <a:p>
            <a:r>
              <a:rPr lang="en-US" dirty="0">
                <a:cs typeface="Arial"/>
              </a:rPr>
              <a:t>KOL's geographic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53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67" y="1601788"/>
            <a:ext cx="9562065" cy="4567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109"/>
            <a:ext cx="12192000" cy="582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5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evolution of KOLs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15" y="1601788"/>
            <a:ext cx="8115369" cy="456723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02327"/>
            <a:ext cx="10058400" cy="56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26901"/>
      </p:ext>
    </p:extLst>
  </p:cSld>
  <p:clrMapOvr>
    <a:masterClrMapping/>
  </p:clrMapOvr>
</p:sld>
</file>

<file path=ppt/theme/theme1.xml><?xml version="1.0" encoding="utf-8"?>
<a:theme xmlns:a="http://schemas.openxmlformats.org/drawingml/2006/main" name="Watson Health Theme - Wide">
  <a:themeElements>
    <a:clrScheme name="Custom Design 13">
      <a:dk1>
        <a:srgbClr val="004266"/>
      </a:dk1>
      <a:lt1>
        <a:srgbClr val="FFFFFF"/>
      </a:lt1>
      <a:dk2>
        <a:srgbClr val="000000"/>
      </a:dk2>
      <a:lt2>
        <a:srgbClr val="808080"/>
      </a:lt2>
      <a:accent1>
        <a:srgbClr val="00B2F2"/>
      </a:accent1>
      <a:accent2>
        <a:srgbClr val="6BC72B"/>
      </a:accent2>
      <a:accent3>
        <a:srgbClr val="FFFFFF"/>
      </a:accent3>
      <a:accent4>
        <a:srgbClr val="003756"/>
      </a:accent4>
      <a:accent5>
        <a:srgbClr val="AAD5F7"/>
      </a:accent5>
      <a:accent6>
        <a:srgbClr val="60B426"/>
      </a:accent6>
      <a:hlink>
        <a:srgbClr val="00B040"/>
      </a:hlink>
      <a:folHlink>
        <a:srgbClr val="00406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3">
        <a:dk1>
          <a:srgbClr val="004266"/>
        </a:dk1>
        <a:lt1>
          <a:srgbClr val="FFFFFF"/>
        </a:lt1>
        <a:dk2>
          <a:srgbClr val="000000"/>
        </a:dk2>
        <a:lt2>
          <a:srgbClr val="808080"/>
        </a:lt2>
        <a:accent1>
          <a:srgbClr val="00B2F2"/>
        </a:accent1>
        <a:accent2>
          <a:srgbClr val="6BC72B"/>
        </a:accent2>
        <a:accent3>
          <a:srgbClr val="FFFFFF"/>
        </a:accent3>
        <a:accent4>
          <a:srgbClr val="003756"/>
        </a:accent4>
        <a:accent5>
          <a:srgbClr val="AAD5F7"/>
        </a:accent5>
        <a:accent6>
          <a:srgbClr val="60B426"/>
        </a:accent6>
        <a:hlink>
          <a:srgbClr val="00B040"/>
        </a:hlink>
        <a:folHlink>
          <a:srgbClr val="0040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atson Health Theme - Wide" id="{89CA2E17-6704-4E24-9D8D-9F0A339C4555}" vid="{621B2928-6338-46EF-B2E9-620A1C31BE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Watson Health Theme - Wide</Template>
  <TotalTime>13446</TotalTime>
  <Words>300</Words>
  <Application>Microsoft Macintosh PowerPoint</Application>
  <PresentationFormat>Widescreen</PresentationFormat>
  <Paragraphs>134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Courier</vt:lpstr>
      <vt:lpstr>Helvetica Neue Thin</vt:lpstr>
      <vt:lpstr>MS PGothic</vt:lpstr>
      <vt:lpstr>ＭＳ Ｐゴシック</vt:lpstr>
      <vt:lpstr>ヒラギノ角ゴ Pro W3</vt:lpstr>
      <vt:lpstr>Watson Health Theme - Wide</vt:lpstr>
      <vt:lpstr>PowerPoint Presentation</vt:lpstr>
      <vt:lpstr>PROBLEM DEFINITION</vt:lpstr>
      <vt:lpstr>State of Art</vt:lpstr>
      <vt:lpstr>Methodology</vt:lpstr>
      <vt:lpstr>Data Preprocessing</vt:lpstr>
      <vt:lpstr>Data Preprocessing</vt:lpstr>
      <vt:lpstr>KOL's geographic distribution</vt:lpstr>
      <vt:lpstr>PowerPoint Presentation</vt:lpstr>
      <vt:lpstr>Production evolution of KOLs</vt:lpstr>
      <vt:lpstr>Production stats in early career</vt:lpstr>
      <vt:lpstr>Publication Journals Analysis</vt:lpstr>
      <vt:lpstr>Education Institution Analysis</vt:lpstr>
      <vt:lpstr>Exploratory Data Analysis</vt:lpstr>
      <vt:lpstr>Exploratory Data Analysis</vt:lpstr>
      <vt:lpstr>Extracting citation information</vt:lpstr>
      <vt:lpstr>Next steps</vt:lpstr>
    </vt:vector>
  </TitlesOfParts>
  <Company>IBM Corporation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ADMINIBM</dc:creator>
  <cp:lastModifiedBy>Li, Yuchen</cp:lastModifiedBy>
  <cp:revision>829</cp:revision>
  <cp:lastPrinted>2017-04-19T13:25:57Z</cp:lastPrinted>
  <dcterms:created xsi:type="dcterms:W3CDTF">2016-07-18T02:28:22Z</dcterms:created>
  <dcterms:modified xsi:type="dcterms:W3CDTF">2017-09-05T12:27:15Z</dcterms:modified>
</cp:coreProperties>
</file>